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27"/>
  </p:notesMasterIdLst>
  <p:handoutMasterIdLst>
    <p:handoutMasterId r:id="rId28"/>
  </p:handoutMasterIdLst>
  <p:sldIdLst>
    <p:sldId id="428" r:id="rId2"/>
    <p:sldId id="432" r:id="rId3"/>
    <p:sldId id="436" r:id="rId4"/>
    <p:sldId id="433" r:id="rId5"/>
    <p:sldId id="434" r:id="rId6"/>
    <p:sldId id="464" r:id="rId7"/>
    <p:sldId id="465" r:id="rId8"/>
    <p:sldId id="445" r:id="rId9"/>
    <p:sldId id="429" r:id="rId10"/>
    <p:sldId id="446" r:id="rId11"/>
    <p:sldId id="430" r:id="rId12"/>
    <p:sldId id="447" r:id="rId13"/>
    <p:sldId id="454" r:id="rId14"/>
    <p:sldId id="451" r:id="rId15"/>
    <p:sldId id="452" r:id="rId16"/>
    <p:sldId id="455" r:id="rId17"/>
    <p:sldId id="456" r:id="rId18"/>
    <p:sldId id="457" r:id="rId19"/>
    <p:sldId id="458" r:id="rId20"/>
    <p:sldId id="438" r:id="rId21"/>
    <p:sldId id="439" r:id="rId22"/>
    <p:sldId id="460" r:id="rId23"/>
    <p:sldId id="462" r:id="rId24"/>
    <p:sldId id="467" r:id="rId25"/>
    <p:sldId id="466" r:id="rId2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32"/>
            <p14:sldId id="436"/>
            <p14:sldId id="433"/>
            <p14:sldId id="434"/>
            <p14:sldId id="464"/>
            <p14:sldId id="465"/>
            <p14:sldId id="445"/>
            <p14:sldId id="429"/>
            <p14:sldId id="446"/>
            <p14:sldId id="430"/>
            <p14:sldId id="447"/>
            <p14:sldId id="454"/>
            <p14:sldId id="451"/>
            <p14:sldId id="452"/>
            <p14:sldId id="455"/>
            <p14:sldId id="456"/>
            <p14:sldId id="457"/>
            <p14:sldId id="458"/>
            <p14:sldId id="438"/>
            <p14:sldId id="439"/>
            <p14:sldId id="460"/>
            <p14:sldId id="462"/>
            <p14:sldId id="467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1" autoAdjust="0"/>
    <p:restoredTop sz="94646" autoAdjust="0"/>
  </p:normalViewPr>
  <p:slideViewPr>
    <p:cSldViewPr snapToGrid="0">
      <p:cViewPr varScale="1">
        <p:scale>
          <a:sx n="115" d="100"/>
          <a:sy n="115" d="100"/>
        </p:scale>
        <p:origin x="210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5418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hallym\Dropbox\Hallym\&#45936;&#51060;&#53552;&#48288;&#51060;&#49828;\&#49884;&#54744;&#47928;&#51228;\2019%20&#45936;&#51060;&#53552;&#48288;&#51060;&#49828;%20&#51473;&#44036;&#44256;&#49324;%20&#44208;&#44284;.xlsx" TargetMode="External"/></Relationships>
</file>

<file path=ppt/charts/chart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Sheet1!$F$2:$F$39</cx:f>
        <cx:lvl ptCount="38" formatCode="G/표준">
          <cx:pt idx="0">18</cx:pt>
          <cx:pt idx="1">25.5</cx:pt>
          <cx:pt idx="2">17.5</cx:pt>
          <cx:pt idx="3">23.5</cx:pt>
          <cx:pt idx="4">16</cx:pt>
          <cx:pt idx="5">23.5</cx:pt>
          <cx:pt idx="6">21.5</cx:pt>
          <cx:pt idx="7">21.5</cx:pt>
          <cx:pt idx="8">20.5</cx:pt>
          <cx:pt idx="9">6</cx:pt>
          <cx:pt idx="10">18</cx:pt>
          <cx:pt idx="11">18</cx:pt>
          <cx:pt idx="12">12</cx:pt>
          <cx:pt idx="13">15.5</cx:pt>
          <cx:pt idx="14">25.5</cx:pt>
          <cx:pt idx="15">24</cx:pt>
          <cx:pt idx="16">17</cx:pt>
          <cx:pt idx="17">20</cx:pt>
          <cx:pt idx="18">20</cx:pt>
          <cx:pt idx="19">23</cx:pt>
          <cx:pt idx="20">24</cx:pt>
          <cx:pt idx="21">15</cx:pt>
          <cx:pt idx="22">22.5</cx:pt>
          <cx:pt idx="23">17.5</cx:pt>
          <cx:pt idx="24">2</cx:pt>
          <cx:pt idx="25">15.5</cx:pt>
          <cx:pt idx="26">23</cx:pt>
          <cx:pt idx="27">24</cx:pt>
          <cx:pt idx="28">18.5</cx:pt>
          <cx:pt idx="29">21</cx:pt>
          <cx:pt idx="30">10</cx:pt>
          <cx:pt idx="31">21</cx:pt>
          <cx:pt idx="32">20</cx:pt>
          <cx:pt idx="33">24</cx:pt>
          <cx:pt idx="34">28</cx:pt>
          <cx:pt idx="35">18.5</cx:pt>
          <cx:pt idx="36">4</cx:pt>
          <cx:pt idx="37">13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ko-KR" altLang="en-US"/>
              <a:t>중간고사 분포</a:t>
            </a:r>
            <a:endParaRPr lang="ko-KR"/>
          </a:p>
        </cx:rich>
      </cx:tx>
    </cx:title>
    <cx:plotArea>
      <cx:plotAreaRegion>
        <cx:series layoutId="clusteredColumn" uniqueId="{E5D7B970-32A9-4223-BF8D-1A083AD26172}">
          <cx:dataId val="0"/>
          <cx:layoutPr>
            <cx:binning intervalClosed="r">
              <cx:binSize val="2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2019-11-24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2019-11-24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juhouhallym/hom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14. </a:t>
            </a:r>
            <a:r>
              <a:rPr lang="ko-KR" altLang="en-US" sz="5400" b="1" smtClean="0"/>
              <a:t>데이터베이스 종강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질문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기초적인 </a:t>
            </a:r>
            <a:r>
              <a:rPr lang="en-US" altLang="ko-KR" smtClean="0"/>
              <a:t>DB</a:t>
            </a:r>
            <a:r>
              <a:rPr lang="ko-KR" altLang="en-US" smtClean="0"/>
              <a:t> 구조</a:t>
            </a:r>
            <a:r>
              <a:rPr lang="en-US" altLang="ko-KR" smtClean="0"/>
              <a:t>(</a:t>
            </a:r>
            <a:r>
              <a:rPr lang="ko-KR" altLang="en-US" smtClean="0"/>
              <a:t>테이블</a:t>
            </a:r>
            <a:r>
              <a:rPr lang="en-US" altLang="ko-KR" smtClean="0"/>
              <a:t>)</a:t>
            </a:r>
            <a:r>
              <a:rPr lang="ko-KR" altLang="en-US" smtClean="0"/>
              <a:t>을 설계할수 있는가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데이터요구사항과 </a:t>
            </a:r>
            <a:r>
              <a:rPr lang="en-US" altLang="ko-KR" smtClean="0"/>
              <a:t>ER </a:t>
            </a:r>
            <a:r>
              <a:rPr lang="ko-KR" altLang="en-US" smtClean="0"/>
              <a:t>다이어그램</a:t>
            </a:r>
            <a:endParaRPr lang="en-US" altLang="ko-KR" smtClean="0"/>
          </a:p>
          <a:p>
            <a:pPr lvl="1"/>
            <a:r>
              <a:rPr lang="ko-KR" altLang="en-US" smtClean="0"/>
              <a:t>제약조건</a:t>
            </a:r>
            <a:r>
              <a:rPr lang="en-US" altLang="ko-KR" smtClean="0"/>
              <a:t>: Not Null, Primary key, Foreign Key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124" name="Picture 4" descr="http://postfiles10.naver.net/20160401_281/gmqgufrn_1459508263351GjzNT_JPEG/%C0%CC%B9%CC%C1%F6_5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3" y="3309100"/>
            <a:ext cx="3708912" cy="254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able schem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03" y="3189057"/>
            <a:ext cx="40957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749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3. </a:t>
            </a:r>
            <a:r>
              <a:rPr lang="en-US" altLang="ko-KR"/>
              <a:t>SQL</a:t>
            </a:r>
            <a:r>
              <a:rPr lang="ko-KR" altLang="en-US"/>
              <a:t>을 이용해 데이터를 읽어오거나 </a:t>
            </a:r>
            <a:r>
              <a:rPr lang="ko-KR" altLang="en-US" smtClean="0"/>
              <a:t>조작할수 있는가</a:t>
            </a:r>
            <a:r>
              <a:rPr lang="en-US" altLang="ko-KR" smtClean="0"/>
              <a:t>?</a:t>
            </a:r>
            <a:endParaRPr lang="en-US" altLang="ko-KR"/>
          </a:p>
          <a:p>
            <a:pPr lvl="1"/>
            <a:r>
              <a:rPr lang="en-US" altLang="ko-KR"/>
              <a:t>SELECT </a:t>
            </a:r>
            <a:r>
              <a:rPr lang="ko-KR" altLang="en-US"/>
              <a:t>문을 </a:t>
            </a:r>
            <a:r>
              <a:rPr lang="ko-KR" altLang="en-US" smtClean="0"/>
              <a:t>이해하고 사용할 </a:t>
            </a:r>
            <a:r>
              <a:rPr lang="ko-KR" altLang="en-US"/>
              <a:t>수 </a:t>
            </a:r>
            <a:r>
              <a:rPr lang="ko-KR" altLang="en-US" smtClean="0"/>
              <a:t>있다</a:t>
            </a:r>
            <a:r>
              <a:rPr lang="en-US" altLang="ko-KR" smtClean="0"/>
              <a:t>.</a:t>
            </a:r>
            <a:endParaRPr lang="en-US" altLang="ko-KR"/>
          </a:p>
          <a:p>
            <a:pPr lvl="1"/>
            <a:r>
              <a:rPr lang="en-US" altLang="ko-KR"/>
              <a:t>INSERT, UPDATE </a:t>
            </a:r>
            <a:r>
              <a:rPr lang="ko-KR" altLang="en-US"/>
              <a:t>문을 이해하고 사용할 수 있다</a:t>
            </a:r>
            <a:r>
              <a:rPr lang="en-US" altLang="ko-KR"/>
              <a:t>. 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Picture 2" descr="sql selec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4" y="3165897"/>
            <a:ext cx="401955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2143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4. DBMS</a:t>
            </a:r>
            <a:r>
              <a:rPr lang="ko-KR" altLang="en-US" smtClean="0"/>
              <a:t>가 데이터를 관리하는 기본 원리를 이해하는가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자료의 저장과 검색의 다양한 요소에대해 이해한다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데이터베이스와 자료구조</a:t>
            </a:r>
            <a:r>
              <a:rPr lang="en-US" altLang="ko-KR" smtClean="0"/>
              <a:t>, B-Tree</a:t>
            </a:r>
            <a:r>
              <a:rPr lang="ko-KR" altLang="en-US" smtClean="0"/>
              <a:t>와 해시 테이블이 무엇인지 이해한다</a:t>
            </a:r>
            <a:r>
              <a:rPr lang="en-US" altLang="ko-KR" smtClean="0"/>
              <a:t>.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174" name="Picture 6" descr="b tre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6" y="3503022"/>
            <a:ext cx="6524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60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교수 및 연구실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2994" y="2514600"/>
            <a:ext cx="583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mtClean="0"/>
              <a:t>교수 및 연구실 소개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15372054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교수 소개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15" y="2072438"/>
            <a:ext cx="8410575" cy="273862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11445" y="5495109"/>
            <a:ext cx="7765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hlinkClick r:id="rId3"/>
              </a:rPr>
              <a:t>https://sites.google.com/view/juhouhallym/home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804836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분야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멀티미디어 보안 기술 </a:t>
            </a:r>
            <a:r>
              <a:rPr lang="ko-KR" altLang="en-US"/>
              <a:t> </a:t>
            </a:r>
            <a:endParaRPr lang="en-US" altLang="ko-KR" smtClean="0"/>
          </a:p>
          <a:p>
            <a:pPr lvl="1"/>
            <a:r>
              <a:rPr lang="ko-KR" altLang="en-US" b="1" u="sng" smtClean="0"/>
              <a:t>스테가노그래피 </a:t>
            </a:r>
            <a:r>
              <a:rPr lang="en-US" altLang="ko-KR" b="1" u="sng" smtClean="0"/>
              <a:t>(</a:t>
            </a:r>
            <a:r>
              <a:rPr lang="ko-KR" altLang="en-US" b="1" u="sng" smtClean="0"/>
              <a:t>데이터 은닉</a:t>
            </a:r>
            <a:r>
              <a:rPr lang="en-US" altLang="ko-KR" b="1" u="sng" smtClean="0"/>
              <a:t>)</a:t>
            </a:r>
          </a:p>
          <a:p>
            <a:pPr lvl="1"/>
            <a:r>
              <a:rPr lang="ko-KR" altLang="en-US" b="1" u="sng" smtClean="0"/>
              <a:t>미디어 워터마킹</a:t>
            </a:r>
            <a:r>
              <a:rPr lang="en-US" altLang="ko-KR" b="1" u="sng" smtClean="0"/>
              <a:t>/</a:t>
            </a:r>
            <a:r>
              <a:rPr lang="ko-KR" altLang="en-US" b="1" u="sng" smtClean="0"/>
              <a:t>핑거프린팅 </a:t>
            </a:r>
            <a:r>
              <a:rPr lang="en-US" altLang="ko-KR" b="1" u="sng" smtClean="0"/>
              <a:t>(</a:t>
            </a:r>
            <a:r>
              <a:rPr lang="ko-KR" altLang="en-US" b="1" u="sng" smtClean="0"/>
              <a:t>저작권 보호</a:t>
            </a:r>
            <a:r>
              <a:rPr lang="en-US" altLang="ko-KR" b="1" u="sng"/>
              <a:t>)</a:t>
            </a:r>
            <a:endParaRPr lang="en-US" altLang="ko-KR" b="1" u="sng" smtClean="0"/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8" name="Picture 2" descr="steganograph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60" y="3497478"/>
            <a:ext cx="3486254" cy="22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왕좌의 게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109" y="3497477"/>
            <a:ext cx="3572625" cy="22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612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분야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멀티미디어 보안 기술 </a:t>
            </a:r>
            <a:r>
              <a:rPr lang="ko-KR" altLang="en-US"/>
              <a:t> </a:t>
            </a:r>
            <a:endParaRPr lang="en-US" altLang="ko-KR" smtClean="0"/>
          </a:p>
          <a:p>
            <a:pPr lvl="1"/>
            <a:r>
              <a:rPr lang="ko-KR" altLang="en-US" b="1" u="sng" smtClean="0"/>
              <a:t>멀티미디어 포렌식</a:t>
            </a:r>
            <a:endParaRPr lang="en-US" altLang="ko-KR" b="1" u="sng" smtClean="0"/>
          </a:p>
          <a:p>
            <a:pPr lvl="2"/>
            <a:r>
              <a:rPr lang="ko-KR" altLang="en-US" b="1" u="sng" smtClean="0"/>
              <a:t>출처 식별 </a:t>
            </a:r>
            <a:r>
              <a:rPr lang="en-US" altLang="ko-KR" b="1" u="sng" smtClean="0"/>
              <a:t>(</a:t>
            </a:r>
            <a:r>
              <a:rPr lang="ko-KR" altLang="en-US" b="1" u="sng" smtClean="0"/>
              <a:t>카메라</a:t>
            </a:r>
            <a:r>
              <a:rPr lang="en-US" altLang="ko-KR" b="1" u="sng" smtClean="0"/>
              <a:t>, </a:t>
            </a:r>
            <a:r>
              <a:rPr lang="ko-KR" altLang="en-US" b="1" u="sng" smtClean="0"/>
              <a:t>블랙박스</a:t>
            </a:r>
            <a:r>
              <a:rPr lang="en-US" altLang="ko-KR" b="1" u="sng" smtClean="0"/>
              <a:t>, </a:t>
            </a:r>
            <a:r>
              <a:rPr lang="ko-KR" altLang="en-US" b="1" u="sng" smtClean="0"/>
              <a:t>프린터 등</a:t>
            </a:r>
            <a:r>
              <a:rPr lang="en-US" altLang="ko-KR" b="1" u="sng" smtClean="0"/>
              <a:t>)</a:t>
            </a:r>
          </a:p>
          <a:p>
            <a:pPr lvl="2"/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위조 탐지 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포토샵 감지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인공지능 합성 영상 판별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498" y="3873359"/>
            <a:ext cx="4102041" cy="2227863"/>
          </a:xfrm>
          <a:prstGeom prst="rect">
            <a:avLst/>
          </a:prstGeom>
        </p:spPr>
      </p:pic>
      <p:pic>
        <p:nvPicPr>
          <p:cNvPr id="10242" name="Picture 2" descr="printer identificati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3" y="3996971"/>
            <a:ext cx="3579506" cy="20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102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분야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멀티미디어 보안 기술 </a:t>
            </a:r>
            <a:endParaRPr lang="en-US" altLang="ko-KR" smtClean="0"/>
          </a:p>
          <a:p>
            <a:pPr lvl="1"/>
            <a:r>
              <a:rPr lang="ko-KR" altLang="en-US" b="1" u="sng" smtClean="0"/>
              <a:t>멀티미디어 포렌식</a:t>
            </a:r>
            <a:endParaRPr lang="en-US" altLang="ko-KR" b="1" u="sng" smtClean="0"/>
          </a:p>
          <a:p>
            <a:pPr lvl="2"/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출처 식별 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카메라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블랙박스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프린터 등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ko-KR" altLang="en-US" b="1" u="sng" smtClean="0"/>
              <a:t>위조 탐지 </a:t>
            </a:r>
            <a:r>
              <a:rPr lang="en-US" altLang="ko-KR" b="1" u="sng" smtClean="0"/>
              <a:t>– </a:t>
            </a:r>
            <a:r>
              <a:rPr lang="ko-KR" altLang="en-US" b="1" u="sng" smtClean="0"/>
              <a:t>포토샵 감지</a:t>
            </a:r>
            <a:endParaRPr lang="en-US" altLang="ko-KR" b="1" u="sng" smtClean="0"/>
          </a:p>
          <a:p>
            <a:pPr lvl="2"/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인공지능 합성 영상 판별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381" y="3871203"/>
            <a:ext cx="3029584" cy="2026082"/>
          </a:xfrm>
          <a:prstGeom prst="rect">
            <a:avLst/>
          </a:prstGeom>
        </p:spPr>
      </p:pic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3"/>
          <a:srcRect l="34406" t="3828" r="35425" b="49777"/>
          <a:stretch/>
        </p:blipFill>
        <p:spPr>
          <a:xfrm>
            <a:off x="1147388" y="3871203"/>
            <a:ext cx="3573837" cy="19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57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분야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멀티미디어 보안 기술</a:t>
            </a:r>
            <a:endParaRPr lang="en-US" altLang="ko-KR" smtClean="0"/>
          </a:p>
          <a:p>
            <a:pPr lvl="1"/>
            <a:r>
              <a:rPr lang="ko-KR" altLang="en-US" b="1" u="sng" smtClean="0"/>
              <a:t>멀티미디어 포렌식</a:t>
            </a:r>
            <a:endParaRPr lang="en-US" altLang="ko-KR" b="1" u="sng" smtClean="0"/>
          </a:p>
          <a:p>
            <a:pPr lvl="2"/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출처 식별 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카메라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블랙박스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프린터 등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위조 탐지 </a:t>
            </a:r>
            <a:r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포토샵 감지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ko-KR" altLang="en-US" b="1" u="sng"/>
              <a:t>인공지능 합성 영상 판별</a:t>
            </a:r>
            <a:endParaRPr lang="en-US" altLang="ko-KR" b="1" u="sng"/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2290" name="Picture 2" descr="deep fak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3827402"/>
            <a:ext cx="3231448" cy="21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eepfake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31" y="3896647"/>
            <a:ext cx="3332253" cy="20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1974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교수 및 연구실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2994" y="2514600"/>
            <a:ext cx="583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mtClean="0"/>
              <a:t>다음학기 강의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13593784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 내용 리뷰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r>
              <a:rPr lang="en-US" altLang="ko-KR" smtClean="0"/>
              <a:t>: </a:t>
            </a:r>
            <a:r>
              <a:rPr lang="ko-KR" altLang="en-US" smtClean="0"/>
              <a:t>수업 개요 및 </a:t>
            </a:r>
            <a:r>
              <a:rPr lang="en-US" altLang="ko-KR" smtClean="0"/>
              <a:t>SQL Server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2</a:t>
            </a:r>
            <a:r>
              <a:rPr lang="ko-KR" altLang="en-US" smtClean="0"/>
              <a:t>주차</a:t>
            </a:r>
            <a:r>
              <a:rPr lang="en-US" altLang="ko-KR" smtClean="0"/>
              <a:t>: </a:t>
            </a:r>
            <a:r>
              <a:rPr lang="ko-KR" altLang="en-US" smtClean="0"/>
              <a:t>데이터베이스 모델링과 </a:t>
            </a:r>
            <a:r>
              <a:rPr lang="en-US" altLang="ko-KR" smtClean="0"/>
              <a:t>ER Diagram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02" y="2662045"/>
            <a:ext cx="5406711" cy="353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633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봄학기 강의</a:t>
            </a:r>
            <a:r>
              <a:rPr lang="en-US" altLang="ko-KR" smtClean="0"/>
              <a:t>. </a:t>
            </a:r>
            <a:r>
              <a:rPr lang="ko-KR" altLang="en-US" smtClean="0"/>
              <a:t>멀티미디어 개론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현대 멀티미디어 시스템에 적용되고 있는 기술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대표적인 기술인 </a:t>
            </a:r>
            <a:r>
              <a:rPr lang="en-US" altLang="ko-KR" sz="1800" b="1" smtClean="0"/>
              <a:t>JPEG</a:t>
            </a:r>
            <a:r>
              <a:rPr lang="en-US" altLang="ko-KR" sz="1800" smtClean="0"/>
              <a:t>, </a:t>
            </a:r>
            <a:r>
              <a:rPr lang="en-US" altLang="ko-KR" sz="1800" b="1" smtClean="0"/>
              <a:t>MPEG</a:t>
            </a:r>
            <a:r>
              <a:rPr lang="en-US" altLang="ko-KR" sz="1800" smtClean="0"/>
              <a:t>, </a:t>
            </a:r>
            <a:r>
              <a:rPr lang="en-US" altLang="ko-KR" sz="1800" b="1" smtClean="0"/>
              <a:t>MP3</a:t>
            </a:r>
            <a:r>
              <a:rPr lang="en-US" altLang="ko-KR" sz="1800" smtClean="0"/>
              <a:t> </a:t>
            </a:r>
            <a:r>
              <a:rPr lang="ko-KR" altLang="en-US" sz="1800" smtClean="0"/>
              <a:t>등의 원리를 이해하여 차세대 멀티미디어 학습과 응용을 위한 기반 지식을 갖춘다</a:t>
            </a:r>
            <a:r>
              <a:rPr lang="en-US" altLang="ko-KR" sz="1800" smtClean="0"/>
              <a:t>. </a:t>
            </a:r>
          </a:p>
          <a:p>
            <a:pPr lvl="1"/>
            <a:r>
              <a:rPr lang="ko-KR" altLang="en-US" sz="1800" smtClean="0"/>
              <a:t>이론 수업</a:t>
            </a:r>
            <a:r>
              <a:rPr lang="en-US" altLang="ko-KR" sz="1800" smtClean="0"/>
              <a:t>, </a:t>
            </a:r>
            <a:r>
              <a:rPr lang="ko-KR" altLang="en-US" sz="1800" smtClean="0"/>
              <a:t>프로젝트 없음</a:t>
            </a:r>
            <a:r>
              <a:rPr lang="en-US" altLang="ko-KR" sz="1800" smtClean="0"/>
              <a:t>. </a:t>
            </a:r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4762"/>
          <a:stretch/>
        </p:blipFill>
        <p:spPr>
          <a:xfrm>
            <a:off x="669332" y="3361024"/>
            <a:ext cx="2354849" cy="2028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874" y="3352476"/>
            <a:ext cx="2655707" cy="872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74" y="4351948"/>
            <a:ext cx="2655707" cy="9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82" y="5452224"/>
            <a:ext cx="288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    5KB   /   30KB  /    </a:t>
            </a:r>
            <a:r>
              <a:rPr lang="ko-KR" altLang="en-US" smtClean="0"/>
              <a:t>원본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                           (200KB)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40757" y="5452224"/>
            <a:ext cx="288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중간 정보의 </a:t>
            </a:r>
            <a:r>
              <a:rPr lang="en-US" altLang="ko-KR" smtClean="0"/>
              <a:t>80%</a:t>
            </a:r>
            <a:r>
              <a:rPr lang="ko-KR" altLang="en-US" smtClean="0"/>
              <a:t>를 생략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55" y="3434512"/>
            <a:ext cx="2377262" cy="20177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19475" y="5451253"/>
            <a:ext cx="288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소리</a:t>
            </a:r>
            <a:r>
              <a:rPr lang="en-US" altLang="ko-KR" smtClean="0"/>
              <a:t> </a:t>
            </a:r>
            <a:r>
              <a:rPr lang="ko-KR" altLang="en-US" smtClean="0"/>
              <a:t>마스킹 효과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가을학기 강의</a:t>
            </a:r>
            <a:r>
              <a:rPr lang="en-US" altLang="ko-KR" smtClean="0"/>
              <a:t>. 3D </a:t>
            </a:r>
            <a:r>
              <a:rPr lang="ko-KR" altLang="en-US" smtClean="0"/>
              <a:t>프린팅과 모델링 이</a:t>
            </a:r>
            <a:r>
              <a:rPr lang="ko-KR" altLang="en-US"/>
              <a:t>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3D </a:t>
            </a:r>
            <a:r>
              <a:rPr lang="ko-KR" altLang="en-US" smtClean="0"/>
              <a:t>프린팅과 모델링 이론에 필요한 기본 개념을 학습</a:t>
            </a:r>
            <a:endParaRPr lang="en-US" altLang="ko-KR" smtClean="0"/>
          </a:p>
          <a:p>
            <a:pPr marL="357120" lvl="1" indent="0">
              <a:buNone/>
            </a:pPr>
            <a:r>
              <a:rPr lang="en-US" altLang="ko-KR" smtClean="0"/>
              <a:t>+ 3D </a:t>
            </a:r>
            <a:r>
              <a:rPr lang="ko-KR" altLang="en-US" smtClean="0"/>
              <a:t>프린팅과 스캐닝 기술을 직접 활용</a:t>
            </a:r>
            <a:r>
              <a:rPr lang="en-US" altLang="ko-KR" smtClean="0"/>
              <a:t>/</a:t>
            </a:r>
            <a:r>
              <a:rPr lang="ko-KR" altLang="en-US" smtClean="0"/>
              <a:t>운용하는 경험을 갖는다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이론</a:t>
            </a:r>
            <a:r>
              <a:rPr lang="en-US" altLang="ko-KR"/>
              <a:t> </a:t>
            </a:r>
            <a:r>
              <a:rPr lang="en-US" altLang="ko-KR" smtClean="0"/>
              <a:t>50%, </a:t>
            </a:r>
            <a:r>
              <a:rPr lang="ko-KR" altLang="en-US" smtClean="0"/>
              <a:t>실습 </a:t>
            </a:r>
            <a:r>
              <a:rPr lang="en-US" altLang="ko-KR" smtClean="0"/>
              <a:t>50% </a:t>
            </a:r>
            <a:r>
              <a:rPr lang="en-US" altLang="ko-KR" smtClean="0"/>
              <a:t>(</a:t>
            </a:r>
            <a:r>
              <a:rPr lang="ko-KR" altLang="en-US" smtClean="0"/>
              <a:t>산학관 프린터실 </a:t>
            </a:r>
            <a:r>
              <a:rPr lang="ko-KR" altLang="en-US" smtClean="0"/>
              <a:t>이용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Picture 4" descr="3d prin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46" y="3408879"/>
            <a:ext cx="4573905" cy="25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826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2994" y="2514600"/>
            <a:ext cx="583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mtClean="0"/>
              <a:t>기말고사 설명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21032731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기말고사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데이터베이스 전반에 대한 이해도를 체크</a:t>
            </a:r>
            <a:endParaRPr lang="en-US" altLang="ko-KR" smtClean="0"/>
          </a:p>
          <a:p>
            <a:pPr lvl="1"/>
            <a:r>
              <a:rPr lang="ko-KR" altLang="en-US" smtClean="0"/>
              <a:t>서브쿼리</a:t>
            </a:r>
            <a:r>
              <a:rPr lang="en-US" altLang="ko-KR" smtClean="0"/>
              <a:t>, </a:t>
            </a:r>
            <a:r>
              <a:rPr lang="ko-KR" altLang="en-US" smtClean="0"/>
              <a:t>제약조건</a:t>
            </a:r>
            <a:r>
              <a:rPr lang="en-US" altLang="ko-KR" smtClean="0"/>
              <a:t>, </a:t>
            </a:r>
            <a:r>
              <a:rPr lang="ko-KR" altLang="en-US" smtClean="0"/>
              <a:t>트랜젝션</a:t>
            </a:r>
            <a:r>
              <a:rPr lang="en-US" altLang="ko-KR" smtClean="0"/>
              <a:t>, </a:t>
            </a:r>
            <a:r>
              <a:rPr lang="ko-KR" altLang="en-US" smtClean="0"/>
              <a:t>뷰</a:t>
            </a:r>
            <a:endParaRPr lang="en-US" altLang="ko-KR" smtClean="0"/>
          </a:p>
          <a:p>
            <a:pPr lvl="1"/>
            <a:r>
              <a:rPr lang="ko-KR" altLang="en-US" smtClean="0"/>
              <a:t>데이터베이스 구성</a:t>
            </a:r>
            <a:r>
              <a:rPr lang="en-US" altLang="ko-KR" smtClean="0"/>
              <a:t>, </a:t>
            </a:r>
            <a:r>
              <a:rPr lang="ko-KR" altLang="en-US" smtClean="0"/>
              <a:t>검색구조</a:t>
            </a:r>
            <a:r>
              <a:rPr lang="en-US" altLang="ko-KR" smtClean="0"/>
              <a:t>, </a:t>
            </a:r>
            <a:r>
              <a:rPr lang="ko-KR" altLang="en-US" smtClean="0"/>
              <a:t>인덱스</a:t>
            </a:r>
            <a:r>
              <a:rPr lang="en-US" altLang="ko-KR" smtClean="0"/>
              <a:t>, </a:t>
            </a:r>
            <a:r>
              <a:rPr lang="ko-KR" altLang="en-US" smtClean="0"/>
              <a:t>해싱</a:t>
            </a:r>
            <a:endParaRPr lang="en-US" altLang="ko-KR" smtClean="0"/>
          </a:p>
          <a:p>
            <a:pPr lvl="1"/>
            <a:r>
              <a:rPr lang="ko-KR" altLang="en-US"/>
              <a:t>중간고사 내용도 나옴</a:t>
            </a:r>
            <a:endParaRPr lang="en-US" altLang="ko-KR"/>
          </a:p>
          <a:p>
            <a:pPr lvl="2"/>
            <a:r>
              <a:rPr lang="ko-KR" altLang="en-US"/>
              <a:t>단순 암기가 필요한 부분은 최대한 배제</a:t>
            </a:r>
            <a:endParaRPr lang="en-US" altLang="ko-KR"/>
          </a:p>
          <a:p>
            <a:pPr lvl="2"/>
            <a:r>
              <a:rPr lang="en-US" altLang="ko-KR"/>
              <a:t>SQL</a:t>
            </a:r>
            <a:r>
              <a:rPr lang="ko-KR" altLang="en-US"/>
              <a:t>문</a:t>
            </a:r>
            <a:r>
              <a:rPr lang="en-US" altLang="ko-KR"/>
              <a:t> </a:t>
            </a:r>
            <a:r>
              <a:rPr lang="ko-KR" altLang="en-US"/>
              <a:t>해석</a:t>
            </a:r>
            <a:r>
              <a:rPr lang="en-US" altLang="ko-KR"/>
              <a:t>: </a:t>
            </a:r>
            <a:r>
              <a:rPr lang="ko-KR" altLang="en-US"/>
              <a:t>눈으로 읽고 해석할 수 있으면 됩니다</a:t>
            </a:r>
            <a:r>
              <a:rPr lang="en-US" altLang="ko-KR"/>
              <a:t>. </a:t>
            </a:r>
            <a:endParaRPr lang="en-US" altLang="ko-KR"/>
          </a:p>
          <a:p>
            <a:pPr lvl="1"/>
            <a:r>
              <a:rPr lang="ko-KR" altLang="en-US" smtClean="0"/>
              <a:t>중간고사와 비슷한 점수 분포가 나오도록 출제</a:t>
            </a:r>
            <a:endParaRPr lang="en-US" altLang="ko-KR" smtClean="0"/>
          </a:p>
          <a:p>
            <a:pPr marL="609120" lvl="2" indent="0">
              <a:buNone/>
            </a:pPr>
            <a:r>
              <a:rPr lang="en-US" altLang="ko-KR" sz="1800" smtClean="0"/>
              <a:t>* 100</a:t>
            </a:r>
            <a:r>
              <a:rPr lang="ko-KR" altLang="en-US" sz="1800" smtClean="0"/>
              <a:t>점 만점으로 </a:t>
            </a:r>
            <a:r>
              <a:rPr lang="ko-KR" altLang="en-US" sz="1800" smtClean="0"/>
              <a:t>평균 </a:t>
            </a:r>
            <a:r>
              <a:rPr lang="en-US" altLang="ko-KR" sz="1800" smtClean="0"/>
              <a:t>70</a:t>
            </a:r>
            <a:r>
              <a:rPr lang="ko-KR" altLang="en-US" sz="1800" smtClean="0"/>
              <a:t>점 </a:t>
            </a:r>
            <a:endParaRPr lang="en-US" altLang="ko-KR" sz="1800" smtClean="0"/>
          </a:p>
          <a:p>
            <a:pPr marL="609120" lvl="2" indent="0">
              <a:buNone/>
            </a:pPr>
            <a:r>
              <a:rPr lang="en-US" altLang="ko-KR" sz="1800" smtClean="0"/>
              <a:t>* </a:t>
            </a:r>
            <a:r>
              <a:rPr lang="ko-KR" altLang="en-US" sz="1800" smtClean="0"/>
              <a:t>시간 </a:t>
            </a:r>
            <a:r>
              <a:rPr lang="ko-KR" altLang="en-US" sz="1800" smtClean="0"/>
              <a:t>넉넉히 드리겠습니다</a:t>
            </a:r>
            <a:r>
              <a:rPr lang="en-US" altLang="ko-KR" sz="1800" smtClean="0"/>
              <a:t>. </a:t>
            </a:r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50775" y="1921833"/>
            <a:ext cx="2626513" cy="2743200"/>
            <a:chOff x="5638478" y="1874332"/>
            <a:chExt cx="3371022" cy="2743200"/>
          </a:xfrm>
        </p:grpSpPr>
        <mc:AlternateContent xmlns:mc="http://schemas.openxmlformats.org/markup-compatibility/2006" xmlns:cx="http://schemas.microsoft.com/office/drawing/2014/chartex">
          <mc:Choice Requires="cx">
            <p:graphicFrame>
              <p:nvGraphicFramePr>
                <p:cNvPr id="5" name="차트 4"/>
                <p:cNvGraphicFramePr/>
                <p:nvPr>
                  <p:extLst>
                    <p:ext uri="{D42A27DB-BD31-4B8C-83A1-F6EECF244321}">
                      <p14:modId xmlns:p14="http://schemas.microsoft.com/office/powerpoint/2010/main" val="3912242347"/>
                    </p:ext>
                  </p:extLst>
                </p:nvPr>
              </p:nvGraphicFramePr>
              <p:xfrm>
                <a:off x="5638478" y="1874332"/>
                <a:ext cx="3371022" cy="2743200"/>
              </p:xfrm>
              <a:graphic>
                <a:graphicData uri="http://schemas.microsoft.com/office/drawing/2014/chartex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pic>
              <p:nvPicPr>
                <p:cNvPr id="5" name="차트 4"/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775" y="1921833"/>
                  <a:ext cx="2626513" cy="27432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6" name="직선 연결선 5"/>
            <p:cNvCxnSpPr/>
            <p:nvPr/>
          </p:nvCxnSpPr>
          <p:spPr>
            <a:xfrm flipH="1">
              <a:off x="7901575" y="2260129"/>
              <a:ext cx="3334" cy="17278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35204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2994" y="2514600"/>
            <a:ext cx="583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mtClean="0"/>
              <a:t>마무리 하며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208698237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마무리하며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mtClean="0"/>
              <a:t>내용을 잊게된다면 향후 </a:t>
            </a:r>
            <a:r>
              <a:rPr lang="en-US" altLang="ko-KR" smtClean="0"/>
              <a:t>Google</a:t>
            </a:r>
            <a:r>
              <a:rPr lang="ko-KR" altLang="en-US" smtClean="0"/>
              <a:t>님에게 물어보세요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b="1" smtClean="0"/>
              <a:t>데이터베이스 시스템과 그 원리에 대해서 </a:t>
            </a:r>
            <a:r>
              <a:rPr lang="ko-KR" altLang="en-US" b="1" smtClean="0">
                <a:solidFill>
                  <a:srgbClr val="FF0000"/>
                </a:solidFill>
              </a:rPr>
              <a:t>깨닫는것이 중요</a:t>
            </a:r>
            <a:r>
              <a:rPr lang="en-US" altLang="ko-KR" b="1" smtClean="0">
                <a:solidFill>
                  <a:srgbClr val="FF0000"/>
                </a:solidFill>
              </a:rPr>
              <a:t>! 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549729" y="2696445"/>
            <a:ext cx="6044540" cy="3034528"/>
            <a:chOff x="553434" y="2067111"/>
            <a:chExt cx="8057544" cy="34628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b="33084"/>
            <a:stretch/>
          </p:blipFill>
          <p:spPr>
            <a:xfrm>
              <a:off x="6317120" y="2138930"/>
              <a:ext cx="2293858" cy="3057504"/>
            </a:xfrm>
            <a:prstGeom prst="rect">
              <a:avLst/>
            </a:prstGeom>
          </p:spPr>
        </p:pic>
        <p:pic>
          <p:nvPicPr>
            <p:cNvPr id="6" name="Picture 2" descr="메이플스토리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621" y="2081790"/>
              <a:ext cx="1804401" cy="180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804" y="3983056"/>
              <a:ext cx="3066747" cy="1413427"/>
            </a:xfrm>
            <a:prstGeom prst="rect">
              <a:avLst/>
            </a:prstGeom>
          </p:spPr>
        </p:pic>
        <p:pic>
          <p:nvPicPr>
            <p:cNvPr id="8" name="Picture 4" descr="카카오톡 데스크탑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5" t="19543"/>
            <a:stretch/>
          </p:blipFill>
          <p:spPr bwMode="auto">
            <a:xfrm>
              <a:off x="3990373" y="4113428"/>
              <a:ext cx="2017925" cy="1416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434" y="2067111"/>
              <a:ext cx="3189485" cy="1546792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95633" y="5774115"/>
            <a:ext cx="7505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ko-KR" altLang="en-US" b="1" smtClean="0"/>
              <a:t>이 수업을 통해 소프트웨어를 </a:t>
            </a:r>
            <a:r>
              <a:rPr lang="ko-KR" altLang="en-US" b="1"/>
              <a:t>보는 눈이 </a:t>
            </a:r>
            <a:r>
              <a:rPr lang="ko-KR" altLang="en-US" b="1" smtClean="0"/>
              <a:t>변화하셨기를 </a:t>
            </a:r>
            <a:r>
              <a:rPr lang="ko-KR" altLang="en-US" b="1"/>
              <a:t>바랍니다</a:t>
            </a:r>
            <a:r>
              <a:rPr lang="en-US" altLang="ko-KR" b="1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46033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 내용 리뷰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주차</a:t>
            </a:r>
            <a:endParaRPr lang="en-US" altLang="ko-KR" smtClean="0"/>
          </a:p>
          <a:p>
            <a:pPr lvl="1"/>
            <a:r>
              <a:rPr lang="ko-KR" altLang="en-US" smtClean="0"/>
              <a:t>데이터베이스 구성 기초</a:t>
            </a:r>
            <a:r>
              <a:rPr lang="en-US" altLang="ko-KR" smtClean="0"/>
              <a:t>, </a:t>
            </a:r>
            <a:r>
              <a:rPr lang="ko-KR" altLang="en-US" smtClean="0"/>
              <a:t>데이터베이스 생성</a:t>
            </a:r>
            <a:r>
              <a:rPr lang="en-US" altLang="ko-KR" smtClean="0"/>
              <a:t>/</a:t>
            </a:r>
            <a:r>
              <a:rPr lang="ko-KR" altLang="en-US" smtClean="0"/>
              <a:t>수정</a:t>
            </a:r>
            <a:r>
              <a:rPr lang="en-US" altLang="ko-KR" smtClean="0"/>
              <a:t>/</a:t>
            </a:r>
            <a:r>
              <a:rPr lang="ko-KR" altLang="en-US" smtClean="0"/>
              <a:t>삭제 실습</a:t>
            </a:r>
            <a:endParaRPr lang="en-US" altLang="ko-KR" smtClean="0"/>
          </a:p>
          <a:p>
            <a:pPr lvl="1"/>
            <a:r>
              <a:rPr lang="en-US" altLang="ko-KR" smtClean="0"/>
              <a:t>CREATE, ALTER, DROP DATABASE</a:t>
            </a:r>
          </a:p>
          <a:p>
            <a:r>
              <a:rPr lang="en-US" altLang="ko-KR" smtClean="0"/>
              <a:t>4</a:t>
            </a:r>
            <a:r>
              <a:rPr lang="ko-KR" altLang="en-US" smtClean="0"/>
              <a:t>주차</a:t>
            </a:r>
            <a:endParaRPr lang="en-US" altLang="ko-KR" smtClean="0"/>
          </a:p>
          <a:p>
            <a:pPr lvl="1"/>
            <a:r>
              <a:rPr lang="ko-KR" altLang="en-US" smtClean="0"/>
              <a:t>테이블 생성하고 구조 변경하기</a:t>
            </a:r>
            <a:endParaRPr lang="en-US" altLang="ko-KR" smtClean="0"/>
          </a:p>
          <a:p>
            <a:pPr lvl="1"/>
            <a:r>
              <a:rPr lang="en-US" altLang="ko-KR"/>
              <a:t>CREATE, ALTER</a:t>
            </a:r>
            <a:r>
              <a:rPr lang="en-US" altLang="ko-KR" smtClean="0"/>
              <a:t>, TRUNCATE, </a:t>
            </a:r>
            <a:r>
              <a:rPr lang="en-US" altLang="ko-KR"/>
              <a:t>DROP </a:t>
            </a:r>
            <a:r>
              <a:rPr lang="en-US" altLang="ko-KR" smtClean="0"/>
              <a:t>TABLE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138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 내용 리뷰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데이터 조회하기 </a:t>
            </a:r>
            <a:r>
              <a:rPr lang="en-US" altLang="ko-KR" smtClean="0"/>
              <a:t>(SELECT </a:t>
            </a:r>
            <a:r>
              <a:rPr lang="ko-KR" altLang="en-US" smtClean="0"/>
              <a:t>문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6</a:t>
            </a:r>
            <a:r>
              <a:rPr lang="ko-KR" altLang="en-US" smtClean="0"/>
              <a:t>주차</a:t>
            </a:r>
            <a:endParaRPr lang="en-US" altLang="ko-KR" smtClean="0"/>
          </a:p>
          <a:p>
            <a:pPr lvl="1"/>
            <a:r>
              <a:rPr lang="ko-KR" altLang="en-US" smtClean="0"/>
              <a:t>집계함수</a:t>
            </a:r>
            <a:r>
              <a:rPr lang="en-US" altLang="ko-KR" smtClean="0"/>
              <a:t>, </a:t>
            </a:r>
            <a:r>
              <a:rPr lang="ko-KR" altLang="en-US" smtClean="0"/>
              <a:t>다차원 그룹함수</a:t>
            </a:r>
            <a:r>
              <a:rPr lang="en-US" altLang="ko-KR" smtClean="0"/>
              <a:t>, </a:t>
            </a:r>
            <a:r>
              <a:rPr lang="ko-KR" altLang="en-US" smtClean="0"/>
              <a:t>조건 처리 등</a:t>
            </a:r>
            <a:endParaRPr lang="en-US" altLang="ko-KR" smtClean="0"/>
          </a:p>
          <a:p>
            <a:r>
              <a:rPr lang="en-US" altLang="ko-KR" smtClean="0"/>
              <a:t>7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테이블 조인</a:t>
            </a:r>
            <a:endParaRPr lang="en-US" altLang="ko-KR"/>
          </a:p>
          <a:p>
            <a:r>
              <a:rPr lang="en-US" altLang="ko-KR"/>
              <a:t>9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서브쿼리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476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 내용 리뷰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10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데이터 조작과 트랜잭션 </a:t>
            </a:r>
            <a:r>
              <a:rPr lang="en-US" altLang="ko-KR" smtClean="0"/>
              <a:t>(Insert, update, rollback </a:t>
            </a:r>
            <a:r>
              <a:rPr lang="ko-KR" altLang="en-US" smtClean="0"/>
              <a:t>등</a:t>
            </a:r>
            <a:r>
              <a:rPr lang="en-US" altLang="ko-KR" smtClean="0"/>
              <a:t>)</a:t>
            </a:r>
            <a:endParaRPr lang="en-US" altLang="ko-KR"/>
          </a:p>
          <a:p>
            <a:r>
              <a:rPr lang="en-US" altLang="ko-KR" smtClean="0"/>
              <a:t>11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데이터 무결성과 제약조건 </a:t>
            </a:r>
            <a:r>
              <a:rPr lang="en-US" altLang="ko-KR" smtClean="0"/>
              <a:t>(Primary key, Foreign key)</a:t>
            </a:r>
            <a:endParaRPr lang="en-US" altLang="ko-KR"/>
          </a:p>
          <a:p>
            <a:r>
              <a:rPr lang="en-US" altLang="ko-KR" smtClean="0"/>
              <a:t>12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뷰의 개념을 이해하고 활용</a:t>
            </a:r>
            <a:endParaRPr lang="en-US" altLang="ko-KR"/>
          </a:p>
          <a:p>
            <a:r>
              <a:rPr lang="en-US" altLang="ko-KR" smtClean="0"/>
              <a:t>13~14</a:t>
            </a:r>
            <a:r>
              <a:rPr lang="ko-KR" altLang="en-US" smtClean="0"/>
              <a:t>주차</a:t>
            </a:r>
            <a:endParaRPr lang="en-US" altLang="ko-KR"/>
          </a:p>
          <a:p>
            <a:pPr lvl="1"/>
            <a:r>
              <a:rPr lang="ko-KR" altLang="en-US" smtClean="0"/>
              <a:t>데이터베이스 구성과 인덱싱 이론</a:t>
            </a:r>
            <a:r>
              <a:rPr lang="en-US" altLang="ko-KR" smtClean="0"/>
              <a:t>, </a:t>
            </a:r>
            <a:r>
              <a:rPr lang="ko-KR" altLang="en-US" smtClean="0"/>
              <a:t>해싱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865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공공데이터 활용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741" y="2061996"/>
            <a:ext cx="5284520" cy="310389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0079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데이터베이스 연동 실습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026" name="Picture 2" descr="mssql python에 대한 이미지 검색결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1" y="1762284"/>
            <a:ext cx="658368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75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 수업을 통해 알아야 할 것</a:t>
            </a:r>
            <a:r>
              <a:rPr lang="en-US" altLang="ko-KR" smtClean="0"/>
              <a:t>!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2050" name="Picture 2" descr="질문에 대한 이미지 검색결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443009"/>
            <a:ext cx="8410575" cy="434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9725" y="5242560"/>
            <a:ext cx="519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4</a:t>
            </a:r>
            <a:r>
              <a:rPr lang="ko-KR" altLang="en-US" sz="3600" smtClean="0"/>
              <a:t>가지 질문에 답해보자</a:t>
            </a:r>
            <a:r>
              <a:rPr lang="en-US" altLang="ko-KR" sz="3600" smtClean="0"/>
              <a:t>! 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28834554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질문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데이터베이스란</a:t>
            </a:r>
            <a:r>
              <a:rPr lang="en-US" altLang="ko-KR"/>
              <a:t>? DBMS</a:t>
            </a:r>
            <a:r>
              <a:rPr lang="ko-KR" altLang="en-US"/>
              <a:t>란</a:t>
            </a:r>
            <a:r>
              <a:rPr lang="en-US" altLang="ko-KR"/>
              <a:t>? </a:t>
            </a:r>
            <a:endParaRPr lang="en-US" altLang="ko-KR" smtClean="0"/>
          </a:p>
          <a:p>
            <a:pPr lvl="1"/>
            <a:r>
              <a:rPr lang="ko-KR" altLang="en-US" smtClean="0"/>
              <a:t>응용프로그램의 데이터 관리를 체계적으로 도와주는 프로그램</a:t>
            </a:r>
            <a:endParaRPr lang="en-US" altLang="ko-KR" smtClean="0"/>
          </a:p>
          <a:p>
            <a:pPr lvl="1"/>
            <a:r>
              <a:rPr lang="en-US" altLang="ko-KR" smtClean="0"/>
              <a:t>Microsoft SQL Server</a:t>
            </a:r>
          </a:p>
          <a:p>
            <a:pPr lvl="1"/>
            <a:endParaRPr lang="en-US" altLang="ko-KR" smtClean="0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074" name="Picture 2" descr="mssql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0" y="3816117"/>
            <a:ext cx="3010898" cy="16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332" y="3338031"/>
            <a:ext cx="2798702" cy="1062544"/>
          </a:xfrm>
          <a:prstGeom prst="rect">
            <a:avLst/>
          </a:prstGeom>
        </p:spPr>
      </p:pic>
      <p:pic>
        <p:nvPicPr>
          <p:cNvPr id="3084" name="Picture 12" descr="mysql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3" y="4642278"/>
            <a:ext cx="1905051" cy="98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ql lit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765" y="4878661"/>
            <a:ext cx="2780467" cy="131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4548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86369</TotalTime>
  <Words>576</Words>
  <Application>Microsoft Office PowerPoint</Application>
  <PresentationFormat>화면 슬라이드 쇼(4:3)</PresentationFormat>
  <Paragraphs>132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Wingdings</vt:lpstr>
      <vt:lpstr>추억</vt:lpstr>
      <vt:lpstr>14. 데이터베이스 종강</vt:lpstr>
      <vt:lpstr>수업 내용 리뷰</vt:lpstr>
      <vt:lpstr>수업 내용 리뷰</vt:lpstr>
      <vt:lpstr>수업 내용 리뷰</vt:lpstr>
      <vt:lpstr>수업 내용 리뷰</vt:lpstr>
      <vt:lpstr>공공데이터 활용</vt:lpstr>
      <vt:lpstr>데이터베이스 연동 실습</vt:lpstr>
      <vt:lpstr>이 수업을 통해 알아야 할 것! </vt:lpstr>
      <vt:lpstr>기본 질문</vt:lpstr>
      <vt:lpstr>기본 질문</vt:lpstr>
      <vt:lpstr>기본 질문</vt:lpstr>
      <vt:lpstr>기본 질문</vt:lpstr>
      <vt:lpstr>교수 및 연구실 소개</vt:lpstr>
      <vt:lpstr>교수 소개</vt:lpstr>
      <vt:lpstr>연구 분야 소개</vt:lpstr>
      <vt:lpstr>연구 분야 소개</vt:lpstr>
      <vt:lpstr>연구 분야 소개</vt:lpstr>
      <vt:lpstr>연구 분야 소개</vt:lpstr>
      <vt:lpstr>교수 및 연구실 소개</vt:lpstr>
      <vt:lpstr>봄학기 강의. 멀티미디어 개론</vt:lpstr>
      <vt:lpstr>가을학기 강의. 3D 프린팅과 모델링 이론</vt:lpstr>
      <vt:lpstr>PowerPoint 프레젠테이션</vt:lpstr>
      <vt:lpstr>기말고사</vt:lpstr>
      <vt:lpstr>PowerPoint 프레젠테이션</vt:lpstr>
      <vt:lpstr>마무리하며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hallym</cp:lastModifiedBy>
  <cp:revision>927</cp:revision>
  <cp:lastPrinted>2019-05-27T14:48:44Z</cp:lastPrinted>
  <dcterms:created xsi:type="dcterms:W3CDTF">2015-03-12T06:09:39Z</dcterms:created>
  <dcterms:modified xsi:type="dcterms:W3CDTF">2019-11-24T08:36:08Z</dcterms:modified>
</cp:coreProperties>
</file>